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02281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487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965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052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2395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737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141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421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863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989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984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91916232"/>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ectronics.stackexchange.com/questions/66966/large-active-area-phototransistors-and-can-solar-cells-be-a-replacemen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thank-you-signage-2072165/"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lectronics.stackexchange.com/questions/21552/alternate-ways-of-measuring-distance-latera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atoget.blogspot.com/2011/09/photo-transistor.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F61C-C400-4B80-9F4D-811A7A70DC0D}"/>
              </a:ext>
            </a:extLst>
          </p:cNvPr>
          <p:cNvSpPr>
            <a:spLocks noGrp="1"/>
          </p:cNvSpPr>
          <p:nvPr>
            <p:ph type="ctrTitle"/>
          </p:nvPr>
        </p:nvSpPr>
        <p:spPr>
          <a:xfrm>
            <a:off x="1524000" y="514351"/>
            <a:ext cx="9144000" cy="1485900"/>
          </a:xfrm>
        </p:spPr>
        <p:txBody>
          <a:bodyPr>
            <a:normAutofit/>
          </a:bodyPr>
          <a:lstStyle/>
          <a:p>
            <a:r>
              <a:rPr lang="en-US" dirty="0"/>
              <a:t>PHOTO TRANSISTOR</a:t>
            </a:r>
            <a:endParaRPr lang="en-IN" dirty="0"/>
          </a:p>
        </p:txBody>
      </p:sp>
      <p:sp>
        <p:nvSpPr>
          <p:cNvPr id="3" name="Subtitle 2">
            <a:extLst>
              <a:ext uri="{FF2B5EF4-FFF2-40B4-BE49-F238E27FC236}">
                <a16:creationId xmlns:a16="http://schemas.microsoft.com/office/drawing/2014/main" id="{4A1AB330-AB12-473F-AF06-D919FDEDC6EE}"/>
              </a:ext>
            </a:extLst>
          </p:cNvPr>
          <p:cNvSpPr>
            <a:spLocks noGrp="1"/>
          </p:cNvSpPr>
          <p:nvPr>
            <p:ph type="subTitle" idx="1"/>
          </p:nvPr>
        </p:nvSpPr>
        <p:spPr>
          <a:xfrm>
            <a:off x="4114800" y="3429000"/>
            <a:ext cx="9144000" cy="3305175"/>
          </a:xfrm>
        </p:spPr>
        <p:txBody>
          <a:bodyPr/>
          <a:lstStyle/>
          <a:p>
            <a:r>
              <a:rPr lang="en-IN" dirty="0" err="1"/>
              <a:t>Dr.A.ANBARASI</a:t>
            </a:r>
            <a:br>
              <a:rPr lang="en-IN" dirty="0"/>
            </a:br>
            <a:r>
              <a:rPr lang="en-IN" dirty="0"/>
              <a:t>ASSOCIATE PROFESSOR</a:t>
            </a:r>
            <a:br>
              <a:rPr lang="en-IN" dirty="0"/>
            </a:br>
            <a:r>
              <a:rPr lang="en-IN" dirty="0"/>
              <a:t>DEPARTMENT OF PHYSICS</a:t>
            </a:r>
            <a:br>
              <a:rPr lang="en-IN" dirty="0"/>
            </a:br>
            <a:r>
              <a:rPr lang="en-IN" dirty="0"/>
              <a:t>CUDDALORE</a:t>
            </a:r>
          </a:p>
        </p:txBody>
      </p:sp>
      <p:pic>
        <p:nvPicPr>
          <p:cNvPr id="5" name="Picture 4">
            <a:extLst>
              <a:ext uri="{FF2B5EF4-FFF2-40B4-BE49-F238E27FC236}">
                <a16:creationId xmlns:a16="http://schemas.microsoft.com/office/drawing/2014/main" id="{13E44BB5-D387-4CB6-89E2-B1D369C72D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6775" y="2847976"/>
            <a:ext cx="5476875" cy="3171825"/>
          </a:xfrm>
          <a:prstGeom prst="rect">
            <a:avLst/>
          </a:prstGeom>
        </p:spPr>
      </p:pic>
    </p:spTree>
    <p:extLst>
      <p:ext uri="{BB962C8B-B14F-4D97-AF65-F5344CB8AC3E}">
        <p14:creationId xmlns:p14="http://schemas.microsoft.com/office/powerpoint/2010/main" val="38928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8927-CA49-49C7-9FCF-5248211E5CE4}"/>
              </a:ext>
            </a:extLst>
          </p:cNvPr>
          <p:cNvSpPr>
            <a:spLocks noGrp="1"/>
          </p:cNvSpPr>
          <p:nvPr>
            <p:ph type="title"/>
          </p:nvPr>
        </p:nvSpPr>
        <p:spPr/>
        <p:txBody>
          <a:bodyPr/>
          <a:lstStyle/>
          <a:p>
            <a:r>
              <a:rPr lang="en-IN" dirty="0"/>
              <a:t>CHARACTERISTICS</a:t>
            </a:r>
          </a:p>
        </p:txBody>
      </p:sp>
      <p:sp>
        <p:nvSpPr>
          <p:cNvPr id="3" name="Content Placeholder 2">
            <a:extLst>
              <a:ext uri="{FF2B5EF4-FFF2-40B4-BE49-F238E27FC236}">
                <a16:creationId xmlns:a16="http://schemas.microsoft.com/office/drawing/2014/main" id="{208F4ACE-EC0F-445B-B16A-719C834AD5C4}"/>
              </a:ext>
            </a:extLst>
          </p:cNvPr>
          <p:cNvSpPr>
            <a:spLocks noGrp="1"/>
          </p:cNvSpPr>
          <p:nvPr>
            <p:ph idx="1"/>
          </p:nvPr>
        </p:nvSpPr>
        <p:spPr/>
        <p:txBody>
          <a:bodyPr/>
          <a:lstStyle/>
          <a:p>
            <a:pPr algn="l" fontAlgn="base"/>
            <a:r>
              <a:rPr lang="en-US" b="0" i="0" dirty="0">
                <a:effectLst/>
                <a:latin typeface="Lato"/>
              </a:rPr>
              <a:t>Here x-axis represents the voltage applied at the collector-emitter terminal of the transistor and y-axis represents the collector current that flows through the device in mill amperes.</a:t>
            </a:r>
          </a:p>
          <a:p>
            <a:pPr algn="l" fontAlgn="base"/>
            <a:r>
              <a:rPr lang="en-US" b="0" i="0" dirty="0">
                <a:effectLst/>
                <a:latin typeface="Lato"/>
              </a:rPr>
              <a:t>As all the curves in the above figure are clearly indicating that current increases with the intensity of the radiation that falls at the base region.</a:t>
            </a:r>
          </a:p>
        </p:txBody>
      </p:sp>
    </p:spTree>
    <p:extLst>
      <p:ext uri="{BB962C8B-B14F-4D97-AF65-F5344CB8AC3E}">
        <p14:creationId xmlns:p14="http://schemas.microsoft.com/office/powerpoint/2010/main" val="95004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B7A7-834A-42DF-92FA-91FC5AC3E753}"/>
              </a:ext>
            </a:extLst>
          </p:cNvPr>
          <p:cNvSpPr>
            <a:spLocks noGrp="1"/>
          </p:cNvSpPr>
          <p:nvPr>
            <p:ph type="title"/>
          </p:nvPr>
        </p:nvSpPr>
        <p:spPr/>
        <p:txBody>
          <a:bodyPr/>
          <a:lstStyle/>
          <a:p>
            <a:r>
              <a:rPr lang="en-IN" dirty="0"/>
              <a:t>BASE CURRENT </a:t>
            </a:r>
            <a:r>
              <a:rPr lang="en-IN" dirty="0" err="1"/>
              <a:t>vsILLUMUNATION</a:t>
            </a:r>
            <a:r>
              <a:rPr lang="en-IN" dirty="0"/>
              <a:t> LEVEL</a:t>
            </a:r>
          </a:p>
        </p:txBody>
      </p:sp>
      <p:sp>
        <p:nvSpPr>
          <p:cNvPr id="4" name="Rectangle 1">
            <a:extLst>
              <a:ext uri="{FF2B5EF4-FFF2-40B4-BE49-F238E27FC236}">
                <a16:creationId xmlns:a16="http://schemas.microsoft.com/office/drawing/2014/main" id="{44A03DF3-4274-4197-B1AF-618F8961AA6D}"/>
              </a:ext>
            </a:extLst>
          </p:cNvPr>
          <p:cNvSpPr>
            <a:spLocks noChangeArrowheads="1"/>
          </p:cNvSpPr>
          <p:nvPr/>
        </p:nvSpPr>
        <p:spPr bwMode="auto">
          <a:xfrm>
            <a:off x="2686050" y="366197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illumination curve">
            <a:extLst>
              <a:ext uri="{FF2B5EF4-FFF2-40B4-BE49-F238E27FC236}">
                <a16:creationId xmlns:a16="http://schemas.microsoft.com/office/drawing/2014/main" id="{00EC9D7C-114C-4311-8CA9-613B5331B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332" y="2725736"/>
            <a:ext cx="6600627" cy="306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9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90B4-166C-45B1-A75A-9777EFF60817}"/>
              </a:ext>
            </a:extLst>
          </p:cNvPr>
          <p:cNvSpPr>
            <a:spLocks noGrp="1"/>
          </p:cNvSpPr>
          <p:nvPr>
            <p:ph type="title"/>
          </p:nvPr>
        </p:nvSpPr>
        <p:spPr/>
        <p:txBody>
          <a:bodyPr/>
          <a:lstStyle/>
          <a:p>
            <a:r>
              <a:rPr lang="en-IN" dirty="0"/>
              <a:t>ADVANTAGES &amp; DISADVANTAGES</a:t>
            </a:r>
          </a:p>
        </p:txBody>
      </p:sp>
      <p:sp>
        <p:nvSpPr>
          <p:cNvPr id="3" name="Content Placeholder 2">
            <a:extLst>
              <a:ext uri="{FF2B5EF4-FFF2-40B4-BE49-F238E27FC236}">
                <a16:creationId xmlns:a16="http://schemas.microsoft.com/office/drawing/2014/main" id="{AB422C14-B224-4362-AA68-EF41D7A87D75}"/>
              </a:ext>
            </a:extLst>
          </p:cNvPr>
          <p:cNvSpPr>
            <a:spLocks noGrp="1"/>
          </p:cNvSpPr>
          <p:nvPr>
            <p:ph idx="1"/>
          </p:nvPr>
        </p:nvSpPr>
        <p:spPr>
          <a:xfrm>
            <a:off x="1011936" y="1982724"/>
            <a:ext cx="10168128" cy="4456176"/>
          </a:xfrm>
        </p:spPr>
        <p:txBody>
          <a:bodyPr>
            <a:normAutofit fontScale="85000" lnSpcReduction="20000"/>
          </a:bodyPr>
          <a:lstStyle/>
          <a:p>
            <a:pPr algn="l" fontAlgn="base"/>
            <a:r>
              <a:rPr lang="en-US" b="0" i="0" dirty="0">
                <a:effectLst/>
                <a:latin typeface="Rubik"/>
              </a:rPr>
              <a:t>Advantages of Phototransistor</a:t>
            </a:r>
          </a:p>
          <a:p>
            <a:pPr algn="l" fontAlgn="base">
              <a:buFont typeface="+mj-lt"/>
              <a:buAutoNum type="arabicPeriod"/>
            </a:pPr>
            <a:r>
              <a:rPr lang="en-US" b="0" i="0" dirty="0">
                <a:effectLst/>
                <a:latin typeface="Lato"/>
              </a:rPr>
              <a:t>These are a highly sensitive optoelectronic device.</a:t>
            </a:r>
          </a:p>
          <a:p>
            <a:pPr algn="l" fontAlgn="base">
              <a:buFont typeface="+mj-lt"/>
              <a:buAutoNum type="arabicPeriod"/>
            </a:pPr>
            <a:r>
              <a:rPr lang="en-US" b="0" i="0" dirty="0">
                <a:effectLst/>
                <a:latin typeface="Lato"/>
              </a:rPr>
              <a:t>It is less complex and inexpensive.</a:t>
            </a:r>
          </a:p>
          <a:p>
            <a:pPr algn="l" fontAlgn="base">
              <a:buFont typeface="+mj-lt"/>
              <a:buAutoNum type="arabicPeriod"/>
            </a:pPr>
            <a:r>
              <a:rPr lang="en-US" b="0" i="0" dirty="0">
                <a:effectLst/>
                <a:latin typeface="Lato"/>
              </a:rPr>
              <a:t>Phototransistors provides a large output current with high gain.</a:t>
            </a:r>
          </a:p>
          <a:p>
            <a:pPr algn="l" fontAlgn="base"/>
            <a:r>
              <a:rPr lang="en-US" b="0" i="0" dirty="0">
                <a:effectLst/>
                <a:latin typeface="Rubik"/>
              </a:rPr>
              <a:t>Disadvantages of Phototransistor</a:t>
            </a:r>
          </a:p>
          <a:p>
            <a:pPr algn="l" fontAlgn="base">
              <a:buFont typeface="+mj-lt"/>
              <a:buAutoNum type="arabicPeriod"/>
            </a:pPr>
            <a:r>
              <a:rPr lang="en-US" b="0" i="0" dirty="0">
                <a:effectLst/>
                <a:latin typeface="Lato"/>
              </a:rPr>
              <a:t>It provides a low-frequency response.</a:t>
            </a:r>
          </a:p>
          <a:p>
            <a:pPr algn="l" fontAlgn="base">
              <a:buFont typeface="+mj-lt"/>
              <a:buAutoNum type="arabicPeriod"/>
            </a:pPr>
            <a:r>
              <a:rPr lang="en-US" b="0" i="0" dirty="0">
                <a:effectLst/>
                <a:latin typeface="Lato"/>
              </a:rPr>
              <a:t>In the case when a small amount of illumination is provided, the circuit is not able to detect it effectively.</a:t>
            </a:r>
          </a:p>
          <a:p>
            <a:pPr algn="l" fontAlgn="base">
              <a:buFont typeface="+mj-lt"/>
              <a:buAutoNum type="arabicPeriod"/>
            </a:pPr>
            <a:r>
              <a:rPr lang="en-US" b="0" i="0" dirty="0">
                <a:effectLst/>
                <a:latin typeface="Lato"/>
              </a:rPr>
              <a:t>Electric surges are more severe in phototransistors rather than a photodiode.</a:t>
            </a:r>
          </a:p>
          <a:p>
            <a:pPr algn="l" fontAlgn="base">
              <a:buFont typeface="+mj-lt"/>
              <a:buAutoNum type="arabicPeriod"/>
            </a:pPr>
            <a:r>
              <a:rPr lang="en-US" b="0" i="0" dirty="0">
                <a:effectLst/>
                <a:latin typeface="Lato"/>
              </a:rPr>
              <a:t>Phototransistors gets affected by the variation in electromagnetic energy.</a:t>
            </a:r>
          </a:p>
        </p:txBody>
      </p:sp>
    </p:spTree>
    <p:extLst>
      <p:ext uri="{BB962C8B-B14F-4D97-AF65-F5344CB8AC3E}">
        <p14:creationId xmlns:p14="http://schemas.microsoft.com/office/powerpoint/2010/main" val="219720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11CB-892D-444F-8636-835BE547E785}"/>
              </a:ext>
            </a:extLst>
          </p:cNvPr>
          <p:cNvSpPr>
            <a:spLocks noGrp="1"/>
          </p:cNvSpPr>
          <p:nvPr>
            <p:ph type="title"/>
          </p:nvPr>
        </p:nvSpPr>
        <p:spPr/>
        <p:txBody>
          <a:bodyPr/>
          <a:lstStyle/>
          <a:p>
            <a:r>
              <a:rPr lang="en-IN" dirty="0"/>
              <a:t>APPLICATIONS OF PHOTO TRANSISTOR</a:t>
            </a:r>
          </a:p>
        </p:txBody>
      </p:sp>
      <p:sp>
        <p:nvSpPr>
          <p:cNvPr id="3" name="Content Placeholder 2">
            <a:extLst>
              <a:ext uri="{FF2B5EF4-FFF2-40B4-BE49-F238E27FC236}">
                <a16:creationId xmlns:a16="http://schemas.microsoft.com/office/drawing/2014/main" id="{488030E5-D83D-4767-9BD5-5BB8BBF3E5EA}"/>
              </a:ext>
            </a:extLst>
          </p:cNvPr>
          <p:cNvSpPr>
            <a:spLocks noGrp="1"/>
          </p:cNvSpPr>
          <p:nvPr>
            <p:ph idx="1"/>
          </p:nvPr>
        </p:nvSpPr>
        <p:spPr>
          <a:xfrm>
            <a:off x="1115568" y="2478024"/>
            <a:ext cx="10168128" cy="4208526"/>
          </a:xfrm>
        </p:spPr>
        <p:txBody>
          <a:bodyPr>
            <a:normAutofit fontScale="92500" lnSpcReduction="20000"/>
          </a:bodyPr>
          <a:lstStyle/>
          <a:p>
            <a:pPr algn="l" fontAlgn="base">
              <a:buFont typeface="Arial" panose="020B0604020202020204" pitchFamily="34" charset="0"/>
              <a:buChar char="•"/>
            </a:pPr>
            <a:r>
              <a:rPr lang="en-US" b="1" i="0" dirty="0">
                <a:effectLst/>
                <a:latin typeface="Lato"/>
              </a:rPr>
              <a:t>In light controlling and detection</a:t>
            </a:r>
            <a:r>
              <a:rPr lang="en-US" b="0" i="0" dirty="0">
                <a:effectLst/>
                <a:latin typeface="Lato"/>
              </a:rPr>
              <a:t>: As phototransistors are a very sensitive light detector. Thus these are widely used in light detection and controlling applications.</a:t>
            </a:r>
          </a:p>
          <a:p>
            <a:pPr algn="l" fontAlgn="base">
              <a:buFont typeface="Arial" panose="020B0604020202020204" pitchFamily="34" charset="0"/>
              <a:buChar char="•"/>
            </a:pPr>
            <a:r>
              <a:rPr lang="en-US" b="1" i="0" dirty="0">
                <a:effectLst/>
                <a:latin typeface="Lato"/>
              </a:rPr>
              <a:t>In an indication of level and relays</a:t>
            </a:r>
            <a:r>
              <a:rPr lang="en-US" b="0" i="0" dirty="0">
                <a:effectLst/>
                <a:latin typeface="Lato"/>
              </a:rPr>
              <a:t>: The device finds its uses in indicating the level of some systems because of their light sensing ability.</a:t>
            </a:r>
          </a:p>
          <a:p>
            <a:pPr algn="l" fontAlgn="base">
              <a:buFont typeface="Arial" panose="020B0604020202020204" pitchFamily="34" charset="0"/>
              <a:buChar char="•"/>
            </a:pPr>
            <a:r>
              <a:rPr lang="en-US" b="1" i="0" dirty="0">
                <a:effectLst/>
                <a:latin typeface="Lato"/>
              </a:rPr>
              <a:t>In counting systems</a:t>
            </a:r>
            <a:r>
              <a:rPr lang="en-US" b="0" i="0" dirty="0">
                <a:effectLst/>
                <a:latin typeface="Lato"/>
              </a:rPr>
              <a:t>: Phototransistors can be effectively utilized in counting systems. As it has tremendous ability to </a:t>
            </a:r>
            <a:r>
              <a:rPr lang="en-US" b="0" i="0" dirty="0" err="1">
                <a:effectLst/>
                <a:latin typeface="Lato"/>
              </a:rPr>
              <a:t>combinely</a:t>
            </a:r>
            <a:r>
              <a:rPr lang="en-US" b="0" i="0" dirty="0">
                <a:effectLst/>
                <a:latin typeface="Lato"/>
              </a:rPr>
              <a:t> operate as photodiode and transistors. Thus, failure of supply will not cause much adverse effects on the system.</a:t>
            </a:r>
          </a:p>
          <a:p>
            <a:pPr algn="l" fontAlgn="base">
              <a:buFont typeface="Arial" panose="020B0604020202020204" pitchFamily="34" charset="0"/>
              <a:buChar char="•"/>
            </a:pPr>
            <a:r>
              <a:rPr lang="en-US" b="1" i="0" dirty="0">
                <a:effectLst/>
                <a:latin typeface="Lato"/>
              </a:rPr>
              <a:t>In punch card readers</a:t>
            </a:r>
            <a:r>
              <a:rPr lang="en-US" b="0" i="0" dirty="0">
                <a:effectLst/>
                <a:latin typeface="Lato"/>
              </a:rPr>
              <a:t>: Phototransistors widely finds its applications in punch card reading.</a:t>
            </a:r>
          </a:p>
        </p:txBody>
      </p:sp>
    </p:spTree>
    <p:extLst>
      <p:ext uri="{BB962C8B-B14F-4D97-AF65-F5344CB8AC3E}">
        <p14:creationId xmlns:p14="http://schemas.microsoft.com/office/powerpoint/2010/main" val="399128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894E8-3A98-49C1-8635-9FB0D42221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8661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477CD9-B897-44CC-89C0-086D5EF71E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28950" y="714375"/>
            <a:ext cx="5143500" cy="5105400"/>
          </a:xfrm>
          <a:prstGeom prst="rect">
            <a:avLst/>
          </a:prstGeom>
        </p:spPr>
      </p:pic>
      <p:sp>
        <p:nvSpPr>
          <p:cNvPr id="6" name="TextBox 5">
            <a:extLst>
              <a:ext uri="{FF2B5EF4-FFF2-40B4-BE49-F238E27FC236}">
                <a16:creationId xmlns:a16="http://schemas.microsoft.com/office/drawing/2014/main" id="{0F3869E7-06B2-4FDA-9EBF-D30C7D65C5C7}"/>
              </a:ext>
            </a:extLst>
          </p:cNvPr>
          <p:cNvSpPr txBox="1"/>
          <p:nvPr/>
        </p:nvSpPr>
        <p:spPr>
          <a:xfrm>
            <a:off x="3028950" y="8724900"/>
            <a:ext cx="5143500" cy="230832"/>
          </a:xfrm>
          <a:prstGeom prst="rect">
            <a:avLst/>
          </a:prstGeom>
          <a:noFill/>
        </p:spPr>
        <p:txBody>
          <a:bodyPr wrap="square" rtlCol="0">
            <a:spAutoFit/>
          </a:bodyPr>
          <a:lstStyle/>
          <a:p>
            <a:r>
              <a:rPr lang="en-IN" sz="900">
                <a:hlinkClick r:id="rId3" tooltip="http://electronics.stackexchange.com/questions/21552/alternate-ways-of-measuring-distance-lateral"/>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197302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D5F0-5996-423C-B471-A97F4B6889A8}"/>
              </a:ext>
            </a:extLst>
          </p:cNvPr>
          <p:cNvSpPr>
            <a:spLocks noGrp="1"/>
          </p:cNvSpPr>
          <p:nvPr>
            <p:ph type="title"/>
          </p:nvPr>
        </p:nvSpPr>
        <p:spPr/>
        <p:txBody>
          <a:bodyPr/>
          <a:lstStyle/>
          <a:p>
            <a:r>
              <a:rPr lang="en-IN" dirty="0"/>
              <a:t>PHOTO TRANSISTOR </a:t>
            </a:r>
          </a:p>
        </p:txBody>
      </p:sp>
      <p:pic>
        <p:nvPicPr>
          <p:cNvPr id="10" name="Content Placeholder 9">
            <a:extLst>
              <a:ext uri="{FF2B5EF4-FFF2-40B4-BE49-F238E27FC236}">
                <a16:creationId xmlns:a16="http://schemas.microsoft.com/office/drawing/2014/main" id="{363DE39D-F7D8-4176-9782-AFB5576C4E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400" y="1962150"/>
            <a:ext cx="7467600" cy="4530725"/>
          </a:xfrm>
        </p:spPr>
      </p:pic>
    </p:spTree>
    <p:extLst>
      <p:ext uri="{BB962C8B-B14F-4D97-AF65-F5344CB8AC3E}">
        <p14:creationId xmlns:p14="http://schemas.microsoft.com/office/powerpoint/2010/main" val="4792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621A2-87D4-4E87-925A-BC8B90C7B1AF}"/>
              </a:ext>
            </a:extLst>
          </p:cNvPr>
          <p:cNvSpPr>
            <a:spLocks noGrp="1"/>
          </p:cNvSpPr>
          <p:nvPr>
            <p:ph type="title"/>
          </p:nvPr>
        </p:nvSpPr>
        <p:spPr/>
        <p:txBody>
          <a:bodyPr/>
          <a:lstStyle/>
          <a:p>
            <a:r>
              <a:rPr lang="en-IN" dirty="0"/>
              <a:t>PHOTO TRANSISTOR</a:t>
            </a:r>
          </a:p>
        </p:txBody>
      </p:sp>
      <p:sp>
        <p:nvSpPr>
          <p:cNvPr id="3" name="Content Placeholder 2">
            <a:extLst>
              <a:ext uri="{FF2B5EF4-FFF2-40B4-BE49-F238E27FC236}">
                <a16:creationId xmlns:a16="http://schemas.microsoft.com/office/drawing/2014/main" id="{F48DBBB2-9B0B-49EF-A2D6-DD1CB2A7D5D5}"/>
              </a:ext>
            </a:extLst>
          </p:cNvPr>
          <p:cNvSpPr>
            <a:spLocks noGrp="1"/>
          </p:cNvSpPr>
          <p:nvPr>
            <p:ph idx="1"/>
          </p:nvPr>
        </p:nvSpPr>
        <p:spPr/>
        <p:txBody>
          <a:bodyPr/>
          <a:lstStyle/>
          <a:p>
            <a:r>
              <a:rPr lang="en-US" b="0" i="0" dirty="0">
                <a:effectLst/>
                <a:latin typeface="arial" panose="020B0604020202020204" pitchFamily="34" charset="0"/>
              </a:rPr>
              <a:t>The </a:t>
            </a:r>
            <a:r>
              <a:rPr lang="en-US" b="1" i="0" dirty="0">
                <a:effectLst/>
                <a:latin typeface="arial" panose="020B0604020202020204" pitchFamily="34" charset="0"/>
              </a:rPr>
              <a:t>phototransistor</a:t>
            </a:r>
            <a:r>
              <a:rPr lang="en-US" b="0" i="0" dirty="0">
                <a:effectLst/>
                <a:latin typeface="arial" panose="020B0604020202020204" pitchFamily="34" charset="0"/>
              </a:rPr>
              <a:t> effectively converts light energy to an electrical signal. In a </a:t>
            </a:r>
            <a:r>
              <a:rPr lang="en-US" b="1" i="0" dirty="0">
                <a:effectLst/>
                <a:latin typeface="arial" panose="020B0604020202020204" pitchFamily="34" charset="0"/>
              </a:rPr>
              <a:t>phototransistor</a:t>
            </a:r>
            <a:r>
              <a:rPr lang="en-US" b="0" i="0" dirty="0">
                <a:effectLst/>
                <a:latin typeface="arial" panose="020B0604020202020204" pitchFamily="34" charset="0"/>
              </a:rPr>
              <a:t> the base current is produced when light strikes the photosensitive semiconductor base region. The collector-base </a:t>
            </a:r>
            <a:r>
              <a:rPr lang="en-US" b="0" i="0" dirty="0" err="1">
                <a:effectLst/>
                <a:latin typeface="arial" panose="020B0604020202020204" pitchFamily="34" charset="0"/>
              </a:rPr>
              <a:t>pn</a:t>
            </a:r>
            <a:r>
              <a:rPr lang="en-US" b="0" i="0" dirty="0">
                <a:effectLst/>
                <a:latin typeface="arial" panose="020B0604020202020204" pitchFamily="34" charset="0"/>
              </a:rPr>
              <a:t> junction is exposed to incident light through a lens opening in the </a:t>
            </a:r>
            <a:r>
              <a:rPr lang="en-US" b="1" i="0" dirty="0">
                <a:effectLst/>
                <a:latin typeface="arial" panose="020B0604020202020204" pitchFamily="34" charset="0"/>
              </a:rPr>
              <a:t>transistor</a:t>
            </a:r>
            <a:r>
              <a:rPr lang="en-US" b="0" i="0" dirty="0">
                <a:effectLst/>
                <a:latin typeface="arial" panose="020B0604020202020204" pitchFamily="34" charset="0"/>
              </a:rPr>
              <a:t> package.</a:t>
            </a:r>
            <a:endParaRPr lang="en-IN" dirty="0"/>
          </a:p>
        </p:txBody>
      </p:sp>
    </p:spTree>
    <p:extLst>
      <p:ext uri="{BB962C8B-B14F-4D97-AF65-F5344CB8AC3E}">
        <p14:creationId xmlns:p14="http://schemas.microsoft.com/office/powerpoint/2010/main" val="372043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A0DA-5637-42BD-AA3B-B7FCAF67D340}"/>
              </a:ext>
            </a:extLst>
          </p:cNvPr>
          <p:cNvSpPr>
            <a:spLocks noGrp="1"/>
          </p:cNvSpPr>
          <p:nvPr>
            <p:ph type="title"/>
          </p:nvPr>
        </p:nvSpPr>
        <p:spPr/>
        <p:txBody>
          <a:bodyPr/>
          <a:lstStyle/>
          <a:p>
            <a:r>
              <a:rPr lang="en-IN" dirty="0"/>
              <a:t>WORKING OF PHOTO TRANSISTOR</a:t>
            </a:r>
          </a:p>
        </p:txBody>
      </p:sp>
      <p:sp>
        <p:nvSpPr>
          <p:cNvPr id="3" name="Content Placeholder 2">
            <a:extLst>
              <a:ext uri="{FF2B5EF4-FFF2-40B4-BE49-F238E27FC236}">
                <a16:creationId xmlns:a16="http://schemas.microsoft.com/office/drawing/2014/main" id="{C31BD029-3707-441A-AFE9-8240B628BD4F}"/>
              </a:ext>
            </a:extLst>
          </p:cNvPr>
          <p:cNvSpPr>
            <a:spLocks noGrp="1"/>
          </p:cNvSpPr>
          <p:nvPr>
            <p:ph idx="1"/>
          </p:nvPr>
        </p:nvSpPr>
        <p:spPr/>
        <p:txBody>
          <a:bodyPr>
            <a:normAutofit/>
          </a:bodyPr>
          <a:lstStyle/>
          <a:p>
            <a:pPr algn="l" fontAlgn="base"/>
            <a:r>
              <a:rPr lang="en-US" b="0" i="0" dirty="0">
                <a:effectLst/>
                <a:latin typeface="Lato"/>
              </a:rPr>
              <a:t>A photo transistor depends on the intensity of radiation falling at its base region.</a:t>
            </a:r>
          </a:p>
          <a:p>
            <a:pPr algn="l" fontAlgn="base"/>
            <a:r>
              <a:rPr lang="en-US" b="0" i="0" dirty="0">
                <a:effectLst/>
                <a:latin typeface="Lato"/>
              </a:rPr>
              <a:t>Its working is almost similar to a normal transistor, however; the variation lies in the input current that drives the circuit. And in the case of a phototransistor, the incident light generates driving current.</a:t>
            </a:r>
          </a:p>
          <a:p>
            <a:pPr algn="l" fontAlgn="base"/>
            <a:r>
              <a:rPr lang="en-US" b="1" i="0" dirty="0">
                <a:effectLst/>
                <a:latin typeface="Lato"/>
              </a:rPr>
              <a:t>The figure below represents the biasing arrangement of a phototransistor</a:t>
            </a:r>
            <a:endParaRPr lang="en-US" b="0" i="0" dirty="0">
              <a:effectLst/>
              <a:latin typeface="Lato"/>
            </a:endParaRPr>
          </a:p>
        </p:txBody>
      </p:sp>
    </p:spTree>
    <p:extLst>
      <p:ext uri="{BB962C8B-B14F-4D97-AF65-F5344CB8AC3E}">
        <p14:creationId xmlns:p14="http://schemas.microsoft.com/office/powerpoint/2010/main" val="109482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2EA-C2AC-46FB-BBAB-C8ADB368D6DF}"/>
              </a:ext>
            </a:extLst>
          </p:cNvPr>
          <p:cNvSpPr>
            <a:spLocks noGrp="1"/>
          </p:cNvSpPr>
          <p:nvPr>
            <p:ph type="title"/>
          </p:nvPr>
        </p:nvSpPr>
        <p:spPr/>
        <p:txBody>
          <a:bodyPr/>
          <a:lstStyle/>
          <a:p>
            <a:r>
              <a:rPr lang="en-IN" dirty="0"/>
              <a:t>WORKING OF PHOTO TRANSISTOR</a:t>
            </a:r>
          </a:p>
        </p:txBody>
      </p:sp>
      <p:sp>
        <p:nvSpPr>
          <p:cNvPr id="5" name="Rectangle 3">
            <a:extLst>
              <a:ext uri="{FF2B5EF4-FFF2-40B4-BE49-F238E27FC236}">
                <a16:creationId xmlns:a16="http://schemas.microsoft.com/office/drawing/2014/main" id="{654DCEDA-2CF4-48AB-8DB8-6BC44DE9EC9E}"/>
              </a:ext>
            </a:extLst>
          </p:cNvPr>
          <p:cNvSpPr>
            <a:spLocks noChangeArrowheads="1"/>
          </p:cNvSpPr>
          <p:nvPr/>
        </p:nvSpPr>
        <p:spPr bwMode="auto">
          <a:xfrm>
            <a:off x="1699462" y="3519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working of phototransistor">
            <a:extLst>
              <a:ext uri="{FF2B5EF4-FFF2-40B4-BE49-F238E27FC236}">
                <a16:creationId xmlns:a16="http://schemas.microsoft.com/office/drawing/2014/main" id="{FA9554A7-20AB-4FC6-BACF-2F4E542C7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074" y="2339975"/>
            <a:ext cx="6467276"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80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2DAF-E754-4489-8EFC-91F9BD3226AA}"/>
              </a:ext>
            </a:extLst>
          </p:cNvPr>
          <p:cNvSpPr>
            <a:spLocks noGrp="1"/>
          </p:cNvSpPr>
          <p:nvPr>
            <p:ph type="title"/>
          </p:nvPr>
        </p:nvSpPr>
        <p:spPr/>
        <p:txBody>
          <a:bodyPr/>
          <a:lstStyle/>
          <a:p>
            <a:r>
              <a:rPr lang="en-IN" dirty="0"/>
              <a:t>CIRCUIT OF PHOTO TRANSISTOR</a:t>
            </a:r>
          </a:p>
        </p:txBody>
      </p:sp>
      <p:pic>
        <p:nvPicPr>
          <p:cNvPr id="2052" name="Picture 4" descr="Circuit diagram of Phototransistor">
            <a:extLst>
              <a:ext uri="{FF2B5EF4-FFF2-40B4-BE49-F238E27FC236}">
                <a16:creationId xmlns:a16="http://schemas.microsoft.com/office/drawing/2014/main" id="{C478CCBB-9155-4DC3-972B-98B8D39D7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1813559"/>
            <a:ext cx="36195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7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5BD8-DD1E-4869-B838-B7E536B425A3}"/>
              </a:ext>
            </a:extLst>
          </p:cNvPr>
          <p:cNvSpPr>
            <a:spLocks noGrp="1"/>
          </p:cNvSpPr>
          <p:nvPr>
            <p:ph type="title"/>
          </p:nvPr>
        </p:nvSpPr>
        <p:spPr/>
        <p:txBody>
          <a:bodyPr/>
          <a:lstStyle/>
          <a:p>
            <a:r>
              <a:rPr lang="en-IN" dirty="0"/>
              <a:t>PHOTO CURRENT</a:t>
            </a:r>
          </a:p>
        </p:txBody>
      </p:sp>
      <p:sp>
        <p:nvSpPr>
          <p:cNvPr id="3" name="Content Placeholder 2">
            <a:extLst>
              <a:ext uri="{FF2B5EF4-FFF2-40B4-BE49-F238E27FC236}">
                <a16:creationId xmlns:a16="http://schemas.microsoft.com/office/drawing/2014/main" id="{FE708958-AD4A-4ECB-9D13-C761CF24280C}"/>
              </a:ext>
            </a:extLst>
          </p:cNvPr>
          <p:cNvSpPr>
            <a:spLocks noGrp="1"/>
          </p:cNvSpPr>
          <p:nvPr>
            <p:ph idx="1"/>
          </p:nvPr>
        </p:nvSpPr>
        <p:spPr/>
        <p:txBody>
          <a:bodyPr/>
          <a:lstStyle/>
          <a:p>
            <a:r>
              <a:rPr lang="en-US" b="0" i="0" dirty="0">
                <a:effectLst/>
                <a:latin typeface="Lato"/>
              </a:rPr>
              <a:t>As the intensity of the light falling at the base region is increased, the current through the device also increases. Here, the generated photocurrent majorly depends on the illumination provided to the base.</a:t>
            </a:r>
            <a:endParaRPr lang="en-IN" dirty="0"/>
          </a:p>
        </p:txBody>
      </p:sp>
    </p:spTree>
    <p:extLst>
      <p:ext uri="{BB962C8B-B14F-4D97-AF65-F5344CB8AC3E}">
        <p14:creationId xmlns:p14="http://schemas.microsoft.com/office/powerpoint/2010/main" val="52740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C834-8C0F-403F-B583-A1C8CD815CF9}"/>
              </a:ext>
            </a:extLst>
          </p:cNvPr>
          <p:cNvSpPr>
            <a:spLocks noGrp="1"/>
          </p:cNvSpPr>
          <p:nvPr>
            <p:ph type="title"/>
          </p:nvPr>
        </p:nvSpPr>
        <p:spPr/>
        <p:txBody>
          <a:bodyPr>
            <a:normAutofit/>
          </a:bodyPr>
          <a:lstStyle/>
          <a:p>
            <a:r>
              <a:rPr lang="en-IN" dirty="0"/>
              <a:t>CHARACTERISTIC CURVE OF PHOTO TRANSISTOR</a:t>
            </a:r>
          </a:p>
        </p:txBody>
      </p:sp>
      <p:sp>
        <p:nvSpPr>
          <p:cNvPr id="3" name="Content Placeholder 2">
            <a:extLst>
              <a:ext uri="{FF2B5EF4-FFF2-40B4-BE49-F238E27FC236}">
                <a16:creationId xmlns:a16="http://schemas.microsoft.com/office/drawing/2014/main" id="{B8121C25-5645-4783-AF97-DFE1D9FC3128}"/>
              </a:ext>
            </a:extLst>
          </p:cNvPr>
          <p:cNvSpPr>
            <a:spLocks noGrp="1"/>
          </p:cNvSpPr>
          <p:nvPr>
            <p:ph idx="1"/>
          </p:nvPr>
        </p:nvSpPr>
        <p:spPr>
          <a:xfrm>
            <a:off x="2697953" y="6926023"/>
            <a:ext cx="10804891" cy="4034726"/>
          </a:xfrm>
        </p:spPr>
        <p:txBody>
          <a:bodyPr/>
          <a:lstStyle/>
          <a:p>
            <a:endParaRPr lang="en-IN"/>
          </a:p>
        </p:txBody>
      </p:sp>
      <p:pic>
        <p:nvPicPr>
          <p:cNvPr id="3074" name="Picture 2" descr="charateristic curve of phototransistor">
            <a:extLst>
              <a:ext uri="{FF2B5EF4-FFF2-40B4-BE49-F238E27FC236}">
                <a16:creationId xmlns:a16="http://schemas.microsoft.com/office/drawing/2014/main" id="{583276B0-E112-4D21-8A1D-F100CEBBC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003" y="1511271"/>
            <a:ext cx="5263174" cy="505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607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454</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Calibri</vt:lpstr>
      <vt:lpstr>Calibri Light</vt:lpstr>
      <vt:lpstr>Lato</vt:lpstr>
      <vt:lpstr>Rubik</vt:lpstr>
      <vt:lpstr>Office Theme</vt:lpstr>
      <vt:lpstr>PHOTO TRANSISTOR</vt:lpstr>
      <vt:lpstr>PowerPoint Presentation</vt:lpstr>
      <vt:lpstr>PHOTO TRANSISTOR </vt:lpstr>
      <vt:lpstr>PHOTO TRANSISTOR</vt:lpstr>
      <vt:lpstr>WORKING OF PHOTO TRANSISTOR</vt:lpstr>
      <vt:lpstr>WORKING OF PHOTO TRANSISTOR</vt:lpstr>
      <vt:lpstr>CIRCUIT OF PHOTO TRANSISTOR</vt:lpstr>
      <vt:lpstr>PHOTO CURRENT</vt:lpstr>
      <vt:lpstr>CHARACTERISTIC CURVE OF PHOTO TRANSISTOR</vt:lpstr>
      <vt:lpstr>CHARACTERISTICS</vt:lpstr>
      <vt:lpstr>BASE CURRENT vsILLUMUNATION LEVEL</vt:lpstr>
      <vt:lpstr>ADVANTAGES &amp; DISADVANTAGES</vt:lpstr>
      <vt:lpstr>APPLICATIONS OF PHOTO TRANSISTOR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lakshmi prasadh</dc:creator>
  <cp:lastModifiedBy>lakshmi prasadh</cp:lastModifiedBy>
  <cp:revision>8</cp:revision>
  <dcterms:created xsi:type="dcterms:W3CDTF">2020-08-25T08:16:18Z</dcterms:created>
  <dcterms:modified xsi:type="dcterms:W3CDTF">2020-08-26T02:55:00Z</dcterms:modified>
</cp:coreProperties>
</file>